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82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Roboto" panose="02000000000000000000" pitchFamily="2" charset="0"/>
      <p:regular r:id="rId13"/>
    </p:embeddedFont>
    <p:embeddedFont>
      <p:font typeface="Roboto Medium" panose="02000000000000000000" pitchFamily="2" charset="0"/>
      <p:regular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890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73177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35068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28753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64071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80184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64565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21013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97577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32629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80774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6579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427813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51546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9630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06975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94504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37030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82315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78479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93939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07345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8045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  <p:sldLayoutId id="2147483699" r:id="rId17"/>
    <p:sldLayoutId id="2147483700" r:id="rId18"/>
    <p:sldLayoutId id="2147483701" r:id="rId19"/>
    <p:sldLayoutId id="2147483702" r:id="rId20"/>
    <p:sldLayoutId id="2147483703" r:id="rId21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10" Type="http://schemas.openxmlformats.org/officeDocument/2006/relationships/image" Target="../media/image24.svg"/><Relationship Id="rId4" Type="http://schemas.openxmlformats.org/officeDocument/2006/relationships/image" Target="../media/image18.svg"/><Relationship Id="rId9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9.sv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0" Type="http://schemas.openxmlformats.org/officeDocument/2006/relationships/image" Target="../media/image33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sv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9.svg"/><Relationship Id="rId5" Type="http://schemas.openxmlformats.org/officeDocument/2006/relationships/image" Target="../media/image38.png"/><Relationship Id="rId10" Type="http://schemas.openxmlformats.org/officeDocument/2006/relationships/image" Target="../media/image43.svg"/><Relationship Id="rId4" Type="http://schemas.openxmlformats.org/officeDocument/2006/relationships/image" Target="../media/image37.svg"/><Relationship Id="rId9" Type="http://schemas.openxmlformats.org/officeDocument/2006/relationships/image" Target="../media/image4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89" y="1124845"/>
            <a:ext cx="7556421" cy="2183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ProductIQ</a:t>
            </a:r>
            <a:endParaRPr lang="en-US" sz="4450" dirty="0">
              <a:solidFill>
                <a:srgbClr val="FFFFFF"/>
              </a:solidFill>
              <a:latin typeface="Roboto Medium" pitchFamily="34" charset="0"/>
              <a:ea typeface="Roboto Medium" pitchFamily="34" charset="-122"/>
              <a:cs typeface="Roboto Medium" pitchFamily="34" charset="-120"/>
            </a:endParaRPr>
          </a:p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AI-Driven Product Feedback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94917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 Explainable AI Agent for Intelligent Product Roadmaps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80357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Presented by: Anuvid Mishra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Batch: MCA 2025 SEC (A)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Institution: Alliance University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Date: 12/22/2025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6222"/>
            <a:ext cx="68308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Conclusion &amp; Future Scope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133951" y="2595324"/>
            <a:ext cx="11580138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AI agents can transform chaotic feedback into intelligent product roadmaps.</a:t>
            </a:r>
            <a:endParaRPr lang="en-US" sz="2650" dirty="0"/>
          </a:p>
        </p:txBody>
      </p:sp>
      <p:sp>
        <p:nvSpPr>
          <p:cNvPr id="4" name="Shape 2"/>
          <p:cNvSpPr/>
          <p:nvPr/>
        </p:nvSpPr>
        <p:spPr>
          <a:xfrm>
            <a:off x="793790" y="2255163"/>
            <a:ext cx="30480" cy="1105614"/>
          </a:xfrm>
          <a:prstGeom prst="rect">
            <a:avLst/>
          </a:prstGeom>
          <a:solidFill>
            <a:srgbClr val="5A6ED8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700939"/>
            <a:ext cx="454378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Future Enhancements:</a:t>
            </a:r>
            <a:endParaRPr lang="en-US" sz="3550" dirty="0"/>
          </a:p>
        </p:txBody>
      </p:sp>
      <p:sp>
        <p:nvSpPr>
          <p:cNvPr id="6" name="Text 4"/>
          <p:cNvSpPr/>
          <p:nvPr/>
        </p:nvSpPr>
        <p:spPr>
          <a:xfrm>
            <a:off x="793790" y="460807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LLM-Based Embeddings: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Integrating advanced Large Language Model embeddings for richer semantic understanding of feedback.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1317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 Roadmap Generation: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Developing capabilities for autonomous generation and dynamic adjustment of product roadmaps.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2182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Advanced Analytics: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Implementing deeper analytical tools for predictive insights and trend forecasting in product demand.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6604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SaaS Scalability: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Optimizing the platform for multi-tenancy and robust scalability to serve a wider range of organizations.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83149"/>
            <a:ext cx="88000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The Product Feedback Conundrum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32090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432090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689384"/>
            <a:ext cx="41463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Unstructured Feedback Overload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179802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 feedback is often scattered across multiple channels and lacks a consistent structure, making it difficult to aggregate and interpret manually.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432090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8067" y="2432090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9" name="Text 7"/>
          <p:cNvSpPr/>
          <p:nvPr/>
        </p:nvSpPr>
        <p:spPr>
          <a:xfrm>
            <a:off x="7777282" y="2689384"/>
            <a:ext cx="29398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Slow &amp; Biased Analysis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77282" y="3179802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Manual analysis of feedback is not only time-consuming but also susceptible to human biases, leading to skewed interpretations and missed insights.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752618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63310" y="4752618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13" name="Text 11"/>
          <p:cNvSpPr/>
          <p:nvPr/>
        </p:nvSpPr>
        <p:spPr>
          <a:xfrm>
            <a:off x="1142524" y="5009912"/>
            <a:ext cx="31500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Ambiguous Prioritization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42524" y="5500330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Without clear data, feature prioritization becomes subjective and contentious, leading to internal disagreements and suboptimal resource allocation.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752618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8067" y="4752618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17" name="Text 15"/>
          <p:cNvSpPr/>
          <p:nvPr/>
        </p:nvSpPr>
        <p:spPr>
          <a:xfrm>
            <a:off x="7777282" y="5009912"/>
            <a:ext cx="37459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Unjustified Product Decisions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77282" y="5500330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Product decisions made without a solid, data-driven foundation are challenging to defend and often fail to address true user needs, impacting product success.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5685" y="562332"/>
            <a:ext cx="7977068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Introducing Our Intelligent Solution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5685" y="1508046"/>
            <a:ext cx="13199031" cy="408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"From raw feedback to data-driven decisions."</a:t>
            </a:r>
            <a:endParaRPr lang="en-US" sz="2000" dirty="0"/>
          </a:p>
        </p:txBody>
      </p:sp>
      <p:sp>
        <p:nvSpPr>
          <p:cNvPr id="4" name="Shape 2"/>
          <p:cNvSpPr/>
          <p:nvPr/>
        </p:nvSpPr>
        <p:spPr>
          <a:xfrm>
            <a:off x="715685" y="2147054"/>
            <a:ext cx="817840" cy="1226820"/>
          </a:xfrm>
          <a:prstGeom prst="roundRect">
            <a:avLst>
              <a:gd name="adj" fmla="val 360046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71193" y="2568773"/>
            <a:ext cx="306705" cy="3833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1737955" y="2351484"/>
            <a:ext cx="3421975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AI-Powered Analysis Platform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1737955" y="2793563"/>
            <a:ext cx="12176760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system leverages advanced AI to process and understand vast quantities of user feedback.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15685" y="3578304"/>
            <a:ext cx="817840" cy="1226820"/>
          </a:xfrm>
          <a:prstGeom prst="roundRect">
            <a:avLst>
              <a:gd name="adj" fmla="val 360046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971193" y="4000024"/>
            <a:ext cx="306705" cy="3833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1737955" y="3782735"/>
            <a:ext cx="354532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Automated Feature Conversion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1737955" y="4224814"/>
            <a:ext cx="12176760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 intelligently translates qualitative feedback into actionable, well-defined product features.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15685" y="5009555"/>
            <a:ext cx="817840" cy="1226820"/>
          </a:xfrm>
          <a:prstGeom prst="roundRect">
            <a:avLst>
              <a:gd name="adj" fmla="val 360046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971193" y="5431274"/>
            <a:ext cx="306705" cy="3833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1737955" y="5213985"/>
            <a:ext cx="2591395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AI-Driven Prioritization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1737955" y="5656064"/>
            <a:ext cx="12176760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Features are prioritized based on sophisticated AI logic, optimizing for impact and feasibility.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15685" y="6440805"/>
            <a:ext cx="817840" cy="1226820"/>
          </a:xfrm>
          <a:prstGeom prst="roundRect">
            <a:avLst>
              <a:gd name="adj" fmla="val 360046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971193" y="6862524"/>
            <a:ext cx="306705" cy="3833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6"/>
          <p:cNvSpPr/>
          <p:nvPr/>
        </p:nvSpPr>
        <p:spPr>
          <a:xfrm>
            <a:off x="1737955" y="6645235"/>
            <a:ext cx="2579846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Explainable Reasoning</a:t>
            </a:r>
            <a:endParaRPr lang="en-US" sz="2000" dirty="0"/>
          </a:p>
        </p:txBody>
      </p:sp>
      <p:sp>
        <p:nvSpPr>
          <p:cNvPr id="19" name="Text 17"/>
          <p:cNvSpPr/>
          <p:nvPr/>
        </p:nvSpPr>
        <p:spPr>
          <a:xfrm>
            <a:off x="1737955" y="7087314"/>
            <a:ext cx="12176760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Crucially, the system provides transparent explanations for its decisions, fostering trust and clarity.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0665" y="440531"/>
            <a:ext cx="5386149" cy="500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System Architecture Overview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560665" y="1261586"/>
            <a:ext cx="13509069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</a:t>
            </a:r>
            <a:r>
              <a:rPr lang="en-US" sz="1250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Agent</a:t>
            </a: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forms the core engine, bridging user interaction with robust data management.</a:t>
            </a:r>
            <a:endParaRPr lang="en-US" sz="12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665" y="1698069"/>
            <a:ext cx="13509069" cy="701421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468207" y="4821972"/>
            <a:ext cx="1667002" cy="7501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AI Agent Layer</a:t>
            </a:r>
            <a:endParaRPr lang="en-US" sz="13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12598" y="3558177"/>
            <a:ext cx="339235" cy="33923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80417" y="3145594"/>
            <a:ext cx="2920587" cy="375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React Frontend</a:t>
            </a:r>
            <a:endParaRPr lang="en-US" sz="1350" dirty="0"/>
          </a:p>
        </p:txBody>
      </p:sp>
      <p:sp>
        <p:nvSpPr>
          <p:cNvPr id="8" name="Text 4"/>
          <p:cNvSpPr/>
          <p:nvPr/>
        </p:nvSpPr>
        <p:spPr>
          <a:xfrm>
            <a:off x="880417" y="3627357"/>
            <a:ext cx="2920587" cy="9001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 interface for interaction and visualization</a:t>
            </a:r>
            <a:endParaRPr lang="en-US" sz="1050" dirty="0"/>
          </a:p>
        </p:txBody>
      </p:sp>
      <p:sp>
        <p:nvSpPr>
          <p:cNvPr id="9" name="Text 5"/>
          <p:cNvSpPr/>
          <p:nvPr/>
        </p:nvSpPr>
        <p:spPr>
          <a:xfrm>
            <a:off x="10829083" y="3145594"/>
            <a:ext cx="2920587" cy="7501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Django REST Backend</a:t>
            </a:r>
            <a:endParaRPr lang="en-US" sz="1350" dirty="0"/>
          </a:p>
        </p:txBody>
      </p:sp>
      <p:sp>
        <p:nvSpPr>
          <p:cNvPr id="10" name="Text 6"/>
          <p:cNvSpPr/>
          <p:nvPr/>
        </p:nvSpPr>
        <p:spPr>
          <a:xfrm>
            <a:off x="10829083" y="4002432"/>
            <a:ext cx="2920587" cy="600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API layer handling requests and business logic</a:t>
            </a:r>
            <a:endParaRPr lang="en-US" sz="10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39913" y="2838032"/>
            <a:ext cx="339235" cy="339235"/>
          </a:xfrm>
          <a:prstGeom prst="rect">
            <a:avLst/>
          </a:prstGeom>
        </p:spPr>
      </p:pic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885805" y="6465428"/>
            <a:ext cx="339235" cy="33923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80417" y="6266221"/>
            <a:ext cx="2920587" cy="7501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PostgreSQL Database</a:t>
            </a:r>
            <a:endParaRPr lang="en-US" sz="1350" dirty="0"/>
          </a:p>
        </p:txBody>
      </p:sp>
      <p:sp>
        <p:nvSpPr>
          <p:cNvPr id="14" name="Text 8"/>
          <p:cNvSpPr/>
          <p:nvPr/>
        </p:nvSpPr>
        <p:spPr>
          <a:xfrm>
            <a:off x="880417" y="7123060"/>
            <a:ext cx="2920587" cy="600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Persistent structured data storage and queries</a:t>
            </a:r>
            <a:endParaRPr lang="en-US" sz="1050" dirty="0"/>
          </a:p>
        </p:txBody>
      </p:sp>
      <p:sp>
        <p:nvSpPr>
          <p:cNvPr id="15" name="Text 9"/>
          <p:cNvSpPr/>
          <p:nvPr/>
        </p:nvSpPr>
        <p:spPr>
          <a:xfrm>
            <a:off x="10829083" y="6266221"/>
            <a:ext cx="2920587" cy="7501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Dockerized Deployment</a:t>
            </a:r>
            <a:endParaRPr lang="en-US" sz="1350" dirty="0"/>
          </a:p>
        </p:txBody>
      </p:sp>
      <p:sp>
        <p:nvSpPr>
          <p:cNvPr id="16" name="Text 10"/>
          <p:cNvSpPr/>
          <p:nvPr/>
        </p:nvSpPr>
        <p:spPr>
          <a:xfrm>
            <a:off x="10829083" y="7123060"/>
            <a:ext cx="2920587" cy="600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Containerized services for scalable environments</a:t>
            </a:r>
            <a:endParaRPr lang="en-US" sz="105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073313" y="7572317"/>
            <a:ext cx="339235" cy="339235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560665" y="8892421"/>
            <a:ext cx="13509069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modern, scalable architecture ensures efficient processing and deployment across various environments.</a:t>
            </a:r>
            <a:endParaRPr lang="en-US" sz="12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7458" y="486966"/>
            <a:ext cx="9037082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AI Agent Workflow: From Feedback to Feature</a:t>
            </a:r>
            <a:endParaRPr lang="en-US" sz="3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458" y="1391126"/>
            <a:ext cx="882134" cy="10585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75924" y="1567458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Feedback Submission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1675924" y="1948934"/>
            <a:ext cx="1233701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Users submit feedback through various channels, which is then captured and ingested by the system.</a:t>
            </a:r>
            <a:endParaRPr lang="en-US" sz="13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2449711"/>
            <a:ext cx="882134" cy="105858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75924" y="2626043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Similarity Matching</a:t>
            </a:r>
            <a:endParaRPr lang="en-US" sz="1700" dirty="0"/>
          </a:p>
        </p:txBody>
      </p:sp>
      <p:sp>
        <p:nvSpPr>
          <p:cNvPr id="8" name="Text 4"/>
          <p:cNvSpPr/>
          <p:nvPr/>
        </p:nvSpPr>
        <p:spPr>
          <a:xfrm>
            <a:off x="1675924" y="3007519"/>
            <a:ext cx="1233701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AI agent analyzes new feedback, identifying patterns and matching it with existing feature concepts.</a:t>
            </a:r>
            <a:endParaRPr lang="en-US" sz="13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58" y="3508296"/>
            <a:ext cx="882134" cy="105858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75924" y="3684627"/>
            <a:ext cx="2811542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Feature Mapping or Creation</a:t>
            </a:r>
            <a:endParaRPr lang="en-US" sz="1700" dirty="0"/>
          </a:p>
        </p:txBody>
      </p:sp>
      <p:sp>
        <p:nvSpPr>
          <p:cNvPr id="11" name="Text 6"/>
          <p:cNvSpPr/>
          <p:nvPr/>
        </p:nvSpPr>
        <p:spPr>
          <a:xfrm>
            <a:off x="1675924" y="4066103"/>
            <a:ext cx="1233701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Feedback is either mapped to an existing feature or, if novel, triggers the creation of a new feature proposal.</a:t>
            </a:r>
            <a:endParaRPr lang="en-US" sz="13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58" y="4566880"/>
            <a:ext cx="882134" cy="105858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75924" y="4743212"/>
            <a:ext cx="3320058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Priority, Impact, Effort Calculation</a:t>
            </a:r>
            <a:endParaRPr lang="en-US" sz="1700" dirty="0"/>
          </a:p>
        </p:txBody>
      </p:sp>
      <p:sp>
        <p:nvSpPr>
          <p:cNvPr id="14" name="Text 8"/>
          <p:cNvSpPr/>
          <p:nvPr/>
        </p:nvSpPr>
        <p:spPr>
          <a:xfrm>
            <a:off x="1675924" y="5124688"/>
            <a:ext cx="1233701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assesses the potential priority, user impact, and development effort for each proposed or updated feature.</a:t>
            </a:r>
            <a:endParaRPr lang="en-US" sz="13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458" y="5625465"/>
            <a:ext cx="882134" cy="105858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675924" y="5801797"/>
            <a:ext cx="2438995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AI Reasoning Generation</a:t>
            </a:r>
            <a:endParaRPr lang="en-US" sz="1700" dirty="0"/>
          </a:p>
        </p:txBody>
      </p:sp>
      <p:sp>
        <p:nvSpPr>
          <p:cNvPr id="17" name="Text 10"/>
          <p:cNvSpPr/>
          <p:nvPr/>
        </p:nvSpPr>
        <p:spPr>
          <a:xfrm>
            <a:off x="1675924" y="6183273"/>
            <a:ext cx="1233701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Detailed, transparent reasoning is generated to explain why certain prioritization decisions were made.</a:t>
            </a:r>
            <a:endParaRPr lang="en-US" sz="13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458" y="6684050"/>
            <a:ext cx="882134" cy="1058585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675924" y="6860381"/>
            <a:ext cx="3823811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Feature Update &amp; Roadmap Integration</a:t>
            </a:r>
            <a:endParaRPr lang="en-US" sz="1700" dirty="0"/>
          </a:p>
        </p:txBody>
      </p:sp>
      <p:sp>
        <p:nvSpPr>
          <p:cNvPr id="20" name="Text 12"/>
          <p:cNvSpPr/>
          <p:nvPr/>
        </p:nvSpPr>
        <p:spPr>
          <a:xfrm>
            <a:off x="1675924" y="7241858"/>
            <a:ext cx="1233701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system updates the product roadmap with the new or reprioritized feature, ready for product teams.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87241"/>
            <a:ext cx="72210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Unpacking AI Decision Logic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3618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approach prioritizes </a:t>
            </a:r>
            <a:r>
              <a:rPr lang="en-US" sz="1750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explainable logic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over opaque "black-box" AI models.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794397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000018">
              <a:alpha val="95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2763917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6" name="Shape 4"/>
          <p:cNvSpPr/>
          <p:nvPr/>
        </p:nvSpPr>
        <p:spPr>
          <a:xfrm>
            <a:off x="3657540" y="245423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A6ED8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61614" y="2658308"/>
            <a:ext cx="272177" cy="272177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51084" y="3361373"/>
            <a:ext cx="33327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Similarity Score Threshold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51084" y="3851791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Determines how closely new feedback must match existing features to be grouped, ensuring relevance.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28548" y="2794397"/>
            <a:ext cx="6408063" cy="2040493"/>
          </a:xfrm>
          <a:prstGeom prst="roundRect">
            <a:avLst>
              <a:gd name="adj" fmla="val 7170"/>
            </a:avLst>
          </a:prstGeom>
          <a:solidFill>
            <a:srgbClr val="000018">
              <a:alpha val="95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7428548" y="2763917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12" name="Shape 9"/>
          <p:cNvSpPr/>
          <p:nvPr/>
        </p:nvSpPr>
        <p:spPr>
          <a:xfrm>
            <a:off x="10292298" y="245423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A6ED8"/>
          </a:solidFill>
          <a:ln/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496371" y="2658308"/>
            <a:ext cx="272177" cy="272177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7685842" y="3361373"/>
            <a:ext cx="35653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Aggregate Feedback Entries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7685842" y="3851791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volume and frequency of similar feedback directly influence a feature's urgency and importance.</a:t>
            </a:r>
            <a:endParaRPr lang="en-US" sz="1750" dirty="0"/>
          </a:p>
        </p:txBody>
      </p:sp>
      <p:sp>
        <p:nvSpPr>
          <p:cNvPr id="16" name="Shape 12"/>
          <p:cNvSpPr/>
          <p:nvPr/>
        </p:nvSpPr>
        <p:spPr>
          <a:xfrm>
            <a:off x="793790" y="5401866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000018">
              <a:alpha val="95000"/>
            </a:srgbClr>
          </a:solidFill>
          <a:ln/>
        </p:spPr>
      </p:sp>
      <p:sp>
        <p:nvSpPr>
          <p:cNvPr id="17" name="Shape 13"/>
          <p:cNvSpPr/>
          <p:nvPr/>
        </p:nvSpPr>
        <p:spPr>
          <a:xfrm>
            <a:off x="793790" y="5371386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18" name="Shape 14"/>
          <p:cNvSpPr/>
          <p:nvPr/>
        </p:nvSpPr>
        <p:spPr>
          <a:xfrm>
            <a:off x="3657540" y="506170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A6ED8"/>
          </a:solidFill>
          <a:ln/>
        </p:spPr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61614" y="5265777"/>
            <a:ext cx="272177" cy="272177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1051084" y="59688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Confidence Score</a:t>
            </a:r>
            <a:endParaRPr lang="en-US" sz="2200" dirty="0"/>
          </a:p>
        </p:txBody>
      </p:sp>
      <p:sp>
        <p:nvSpPr>
          <p:cNvPr id="21" name="Text 16"/>
          <p:cNvSpPr/>
          <p:nvPr/>
        </p:nvSpPr>
        <p:spPr>
          <a:xfrm>
            <a:off x="1051084" y="6459260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metric indicating the AI's certainty in its analysis and mapping, reducing false positives.</a:t>
            </a:r>
            <a:endParaRPr lang="en-US" sz="1750" dirty="0"/>
          </a:p>
        </p:txBody>
      </p:sp>
      <p:sp>
        <p:nvSpPr>
          <p:cNvPr id="22" name="Shape 17"/>
          <p:cNvSpPr/>
          <p:nvPr/>
        </p:nvSpPr>
        <p:spPr>
          <a:xfrm>
            <a:off x="7428548" y="5401866"/>
            <a:ext cx="6408063" cy="2040493"/>
          </a:xfrm>
          <a:prstGeom prst="roundRect">
            <a:avLst>
              <a:gd name="adj" fmla="val 7170"/>
            </a:avLst>
          </a:prstGeom>
          <a:solidFill>
            <a:srgbClr val="000018">
              <a:alpha val="95000"/>
            </a:srgbClr>
          </a:solidFill>
          <a:ln/>
        </p:spPr>
      </p:sp>
      <p:sp>
        <p:nvSpPr>
          <p:cNvPr id="23" name="Shape 18"/>
          <p:cNvSpPr/>
          <p:nvPr/>
        </p:nvSpPr>
        <p:spPr>
          <a:xfrm>
            <a:off x="7428548" y="5371386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24" name="Shape 19"/>
          <p:cNvSpPr/>
          <p:nvPr/>
        </p:nvSpPr>
        <p:spPr>
          <a:xfrm>
            <a:off x="10292298" y="506170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A6ED8"/>
          </a:solidFill>
          <a:ln/>
        </p:spPr>
      </p:sp>
      <p:pic>
        <p:nvPicPr>
          <p:cNvPr id="25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496371" y="5265777"/>
            <a:ext cx="272177" cy="272177"/>
          </a:xfrm>
          <a:prstGeom prst="rect">
            <a:avLst/>
          </a:prstGeom>
        </p:spPr>
      </p:pic>
      <p:sp>
        <p:nvSpPr>
          <p:cNvPr id="26" name="Text 20"/>
          <p:cNvSpPr/>
          <p:nvPr/>
        </p:nvSpPr>
        <p:spPr>
          <a:xfrm>
            <a:off x="7685842" y="5968841"/>
            <a:ext cx="33514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Impact &amp; Effort Estimation</a:t>
            </a:r>
            <a:endParaRPr lang="en-US" sz="2200" dirty="0"/>
          </a:p>
        </p:txBody>
      </p:sp>
      <p:sp>
        <p:nvSpPr>
          <p:cNvPr id="27" name="Text 21"/>
          <p:cNvSpPr/>
          <p:nvPr/>
        </p:nvSpPr>
        <p:spPr>
          <a:xfrm>
            <a:off x="7685842" y="6459260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models forecast the potential user impact and development effort, guiding prioritization for optimal ROI.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5924" y="570428"/>
            <a:ext cx="7690009" cy="648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Robust Data Model &amp; Traceability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5924" y="1529596"/>
            <a:ext cx="13178552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system ensures complete transparency and accountability in product development.</a:t>
            </a:r>
            <a:endParaRPr lang="en-US" sz="16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2936" y="2327910"/>
            <a:ext cx="5990511" cy="565094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158094" y="5913677"/>
            <a:ext cx="1901730" cy="298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Feedback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2158094" y="6296874"/>
            <a:ext cx="1901730" cy="7160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Raw user input and sentiment for improvements.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3590109" y="3005889"/>
            <a:ext cx="1901731" cy="8950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Feature-Feedback Mapping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3590109" y="3985759"/>
            <a:ext cx="1901731" cy="7160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Mapping entity enabling many-to-many links.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5106820" y="5794342"/>
            <a:ext cx="1901730" cy="298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Feature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5106820" y="6177539"/>
            <a:ext cx="1901730" cy="9546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Actionable enhancements derived from feedback.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8944213" y="2302073"/>
            <a:ext cx="2592824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Core Entities: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8944213" y="2833568"/>
            <a:ext cx="4967764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Feedback:</a:t>
            </a: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Raw user input and sentiment.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8944213" y="3237905"/>
            <a:ext cx="4967764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Feature:</a:t>
            </a: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Actionable product enhancements derived from feedback.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8944213" y="3974068"/>
            <a:ext cx="4967764" cy="995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Feature–Feedback Mapping:</a:t>
            </a: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Links specific feedback instances to their corresponding features.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944213" y="5176957"/>
            <a:ext cx="2592824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Benefits: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8944213" y="5708452"/>
            <a:ext cx="4967764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Full Traceability:</a:t>
            </a: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Every feature decision can be traced back to its original user feedback.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8944213" y="6444615"/>
            <a:ext cx="4967764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Transparent Decisions:</a:t>
            </a: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Provides a clear audit trail, enhancing trust and understanding.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53584"/>
            <a:ext cx="60908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Key System Capabilities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2215991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2350651"/>
            <a:ext cx="374284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Automated Feature Discovery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2841069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Proactively identifies and proposes new features from aggregated feedback trends.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56884" y="2215991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2350651"/>
            <a:ext cx="28572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AI-Based Prioritization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07348" y="2841069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Intelligently ranks features by considering multiple factors for optimal impact.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4020503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4155162"/>
            <a:ext cx="28611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Explainable Reasoning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4645581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Provides clear justifications for AI-driven decisions, fostering team confidence.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56884" y="4020503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4155162"/>
            <a:ext cx="33210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Feature Lifecycle Tracking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07348" y="4645581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Monitors features from inception through development to release and post-launch.</a:t>
            </a:r>
            <a:endParaRPr lang="en-US" sz="17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93790" y="5825014"/>
            <a:ext cx="566976" cy="56697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644253" y="5959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Secure Authentication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1644253" y="6450092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Ensures data integrity and user privacy with robust access controls.</a:t>
            </a:r>
            <a:endParaRPr lang="en-US" sz="17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456884" y="5825014"/>
            <a:ext cx="566976" cy="566976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8307348" y="5959673"/>
            <a:ext cx="33556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Intuitive Admin Dashboard</a:t>
            </a:r>
            <a:endParaRPr lang="en-US" sz="2200" dirty="0"/>
          </a:p>
        </p:txBody>
      </p:sp>
      <p:sp>
        <p:nvSpPr>
          <p:cNvPr id="20" name="Text 12"/>
          <p:cNvSpPr/>
          <p:nvPr/>
        </p:nvSpPr>
        <p:spPr>
          <a:xfrm>
            <a:off x="8307348" y="6450092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Offers a comprehensive overview and control panel for product managers.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955" y="616625"/>
            <a:ext cx="6028015" cy="699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Results &amp; Key Learnings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782955" y="1763197"/>
            <a:ext cx="1633061" cy="1289090"/>
          </a:xfrm>
          <a:prstGeom prst="roundRect">
            <a:avLst>
              <a:gd name="adj" fmla="val 728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42204" y="2250400"/>
            <a:ext cx="314563" cy="31456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639735" y="1986915"/>
            <a:ext cx="2869406" cy="349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Reduced Manual Effort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2639735" y="2470666"/>
            <a:ext cx="8553212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Significantly decreased time spent on manual feedback analysis, freeing up resources.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2527816" y="3037046"/>
            <a:ext cx="11207829" cy="15240"/>
          </a:xfrm>
          <a:prstGeom prst="roundRect">
            <a:avLst>
              <a:gd name="adj" fmla="val 616554"/>
            </a:avLst>
          </a:prstGeom>
          <a:solidFill>
            <a:srgbClr val="313E80"/>
          </a:solidFill>
          <a:ln/>
        </p:spPr>
      </p:sp>
      <p:sp>
        <p:nvSpPr>
          <p:cNvPr id="8" name="Shape 5"/>
          <p:cNvSpPr/>
          <p:nvPr/>
        </p:nvSpPr>
        <p:spPr>
          <a:xfrm>
            <a:off x="782955" y="3164086"/>
            <a:ext cx="3266123" cy="1289090"/>
          </a:xfrm>
          <a:prstGeom prst="roundRect">
            <a:avLst>
              <a:gd name="adj" fmla="val 728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258735" y="3651290"/>
            <a:ext cx="314563" cy="31456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4272796" y="3387804"/>
            <a:ext cx="3349585" cy="349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Clear Feature Prioritization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4272796" y="3871555"/>
            <a:ext cx="7228403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Provided objective and data-backed prioritization, minimizing guesswork.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4160877" y="4437936"/>
            <a:ext cx="9574768" cy="15240"/>
          </a:xfrm>
          <a:prstGeom prst="roundRect">
            <a:avLst>
              <a:gd name="adj" fmla="val 616554"/>
            </a:avLst>
          </a:prstGeom>
          <a:solidFill>
            <a:srgbClr val="313E80"/>
          </a:solidFill>
          <a:ln/>
        </p:spPr>
      </p:sp>
      <p:sp>
        <p:nvSpPr>
          <p:cNvPr id="13" name="Shape 9"/>
          <p:cNvSpPr/>
          <p:nvPr/>
        </p:nvSpPr>
        <p:spPr>
          <a:xfrm>
            <a:off x="782955" y="4564975"/>
            <a:ext cx="4899184" cy="1289090"/>
          </a:xfrm>
          <a:prstGeom prst="roundRect">
            <a:avLst>
              <a:gd name="adj" fmla="val 728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075265" y="5052179"/>
            <a:ext cx="314563" cy="314563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5905857" y="4788694"/>
            <a:ext cx="3521869" cy="349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Improved Product Decisions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5905857" y="5272445"/>
            <a:ext cx="7002423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Enabled more strategic and user-centric product development choices.</a:t>
            </a:r>
            <a:endParaRPr lang="en-US" sz="1750" dirty="0"/>
          </a:p>
        </p:txBody>
      </p:sp>
      <p:sp>
        <p:nvSpPr>
          <p:cNvPr id="17" name="Shape 12"/>
          <p:cNvSpPr/>
          <p:nvPr/>
        </p:nvSpPr>
        <p:spPr>
          <a:xfrm>
            <a:off x="5793938" y="5838825"/>
            <a:ext cx="7941707" cy="15240"/>
          </a:xfrm>
          <a:prstGeom prst="roundRect">
            <a:avLst>
              <a:gd name="adj" fmla="val 616554"/>
            </a:avLst>
          </a:prstGeom>
          <a:solidFill>
            <a:srgbClr val="313E80"/>
          </a:solidFill>
          <a:ln/>
        </p:spPr>
      </p:sp>
      <p:sp>
        <p:nvSpPr>
          <p:cNvPr id="18" name="Shape 13"/>
          <p:cNvSpPr/>
          <p:nvPr/>
        </p:nvSpPr>
        <p:spPr>
          <a:xfrm>
            <a:off x="782955" y="5965865"/>
            <a:ext cx="6532245" cy="1646992"/>
          </a:xfrm>
          <a:prstGeom prst="roundRect">
            <a:avLst>
              <a:gd name="adj" fmla="val 5705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891796" y="6632019"/>
            <a:ext cx="314563" cy="314563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7538918" y="6189583"/>
            <a:ext cx="4288631" cy="349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Practical AI Agent Implementation</a:t>
            </a:r>
            <a:endParaRPr lang="en-US" sz="2200" dirty="0"/>
          </a:p>
        </p:txBody>
      </p:sp>
      <p:sp>
        <p:nvSpPr>
          <p:cNvPr id="21" name="Text 15"/>
          <p:cNvSpPr/>
          <p:nvPr/>
        </p:nvSpPr>
        <p:spPr>
          <a:xfrm>
            <a:off x="7538918" y="6673334"/>
            <a:ext cx="6084808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Successfully demonstrated the real-world viability of AI agents in product management.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56</TotalTime>
  <Words>871</Words>
  <Application>Microsoft Office PowerPoint</Application>
  <PresentationFormat>Custom</PresentationFormat>
  <Paragraphs>119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Roboto</vt:lpstr>
      <vt:lpstr>Roboto Medium</vt:lpstr>
      <vt:lpstr>Calibri Light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Anuvid Mishra</cp:lastModifiedBy>
  <cp:revision>2</cp:revision>
  <dcterms:created xsi:type="dcterms:W3CDTF">2025-12-22T06:03:57Z</dcterms:created>
  <dcterms:modified xsi:type="dcterms:W3CDTF">2025-12-22T07:01:04Z</dcterms:modified>
</cp:coreProperties>
</file>